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8"/>
  </p:notesMasterIdLst>
  <p:sldIdLst>
    <p:sldId id="269" r:id="rId2"/>
    <p:sldId id="258" r:id="rId3"/>
    <p:sldId id="274" r:id="rId4"/>
    <p:sldId id="275" r:id="rId5"/>
    <p:sldId id="266" r:id="rId6"/>
    <p:sldId id="280" r:id="rId7"/>
    <p:sldId id="285" r:id="rId8"/>
    <p:sldId id="286" r:id="rId9"/>
    <p:sldId id="293" r:id="rId10"/>
    <p:sldId id="295" r:id="rId11"/>
    <p:sldId id="296" r:id="rId12"/>
    <p:sldId id="283" r:id="rId13"/>
    <p:sldId id="290" r:id="rId14"/>
    <p:sldId id="282" r:id="rId15"/>
    <p:sldId id="279" r:id="rId16"/>
    <p:sldId id="262" r:id="rId17"/>
  </p:sldIdLst>
  <p:sldSz cx="9144000" cy="6858000" type="screen4x3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16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7" autoAdjust="0"/>
    <p:restoredTop sz="94646" autoAdjust="0"/>
  </p:normalViewPr>
  <p:slideViewPr>
    <p:cSldViewPr>
      <p:cViewPr>
        <p:scale>
          <a:sx n="94" d="100"/>
          <a:sy n="94" d="100"/>
        </p:scale>
        <p:origin x="1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00DEE-AF03-4ED0-8C75-6D16BD370B00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299665"/>
            <a:ext cx="5661660" cy="40733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6BB71-AB02-4387-8605-3BF33FC328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43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83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9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7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9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7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33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0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5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8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77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tint val="50000"/>
                <a:satMod val="180000"/>
              </a:schemeClr>
            </a:gs>
            <a:gs pos="59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A9F3-6BF7-4FF5-A358-B47CCBA6D37F}" type="datetimeFigureOut">
              <a:rPr lang="en-US" smtClean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0C92C-3C21-4C15-B58D-49CFC50392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5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dpotthoff@marian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hyperlink" Target="http://www.google.com/url?sa=i&amp;rct=j&amp;q=&amp;esrc=s&amp;source=images&amp;cd=&amp;cad=rja&amp;uact=8&amp;ved=0ahUKEwiiiJq_yrHMAhXC5CYKHe0aCEEQjRwIBw&amp;url=http://www.mysuburbanlife.com/2012/12/12/york-high-school-names-washington-bush-and-mike-morris-as-interim-athletic-directors/anzplm8/&amp;bvm=bv.120853415,d.eWE&amp;psig=AFQjCNFZ9yosaJo8QuhsY692vPZU2hu1Ag&amp;ust=1461941370071202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0ahUKEwiN-_eFxbHMAhUJOSYKHYAXBUcQjRwIBw&amp;url=http://www.mysuburbanlife.com/2015/04/10/tim-feigh-gets-a-d-hall-of-fame-call/auf3l1x/&amp;bvm=bv.120853415,d.eWE&amp;psig=AFQjCNEkopei2rUhaIo1mMKjEP5DSBFgqw&amp;ust=1461939990045749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google.com/url?sa=i&amp;rct=j&amp;q=&amp;esrc=s&amp;source=images&amp;cd=&amp;cad=rja&amp;uact=8&amp;ved=0ahUKEwiFv7OoyLHMAhXE5SYKHdXpDBgQjRwIBw&amp;url=http://illinoismatmen.com/iwcoa-board-members/&amp;bvm=bv.120853415,d.eWE&amp;psig=AFQjCNFB_6Zfo0yjM_UxBWxNINtrgGCnRg&amp;ust=1461940872640356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com/url?sa=i&amp;rct=j&amp;q=&amp;esrc=s&amp;source=images&amp;cd=&amp;ved=0ahUKEwiZk92cyrHMAhXDbiYKHe6tA4IQjRwIBQ&amp;url=http://www.illinoisada.org/documents/newsletter/IADA-HallOfFame_2010.pdf&amp;bvm=bv.120853415,d.eWE&amp;psig=AFQjCNFZ9yosaJo8QuhsY692vPZU2hu1Ag&amp;ust=1461941370071202&amp;cad=rjt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google.com/url?sa=i&amp;rct=j&amp;q=&amp;esrc=s&amp;source=images&amp;cd=&amp;cad=rja&amp;uact=8&amp;ved=0ahUKEwjv25LUy7HMAhWLJCYKHQH0A8gQjRwIBw&amp;url=http://www.newtrier.k12.il.us/directory/o/ofcky,_deborah_a/&amp;bvm=bv.120853415,d.eWE&amp;psig=AFQjCNFsOCzRV_XpCNj7B48sZ5MAAELjlw&amp;ust=1461941755674653" TargetMode="External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www.google.com/url?sa=i&amp;rct=j&amp;q=&amp;source=imgres&amp;cd=&amp;cad=rja&amp;uact=8&amp;ved=0ahUKEwj5t7vS_LjLAhWJNiYKHS_EA-UQjRwIBw&amp;url=http://books.google.com/books/about/Competitive_Leadership.html?id=9JwG2H8ithEC&amp;source=kp_cover&amp;psig=AFQjCNHm-1MRFaZBVUxHvRkEbL2k4yi4lA&amp;ust=145779739910113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RaTpTVTEN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nYelygG1fI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Fa1-kciCb4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www.google.com/url?sa=i&amp;rct=j&amp;q=&amp;esrc=s&amp;source=images&amp;cd=&amp;cad=rja&amp;uact=8&amp;ved=0ahUKEwiAiND3wLHMAhXD5yYKHdWZAxQQjRwIBw&amp;url=https://lifeexaminations.wordpress.com/2011/04/17/bob-knight-must-have-studied-machiavelli/&amp;psig=AFQjCNGmfg8_3DrGnvjK7L7vW0yGKdhaMg&amp;ust=1461938738775836" TargetMode="External"/><Relationship Id="rId7" Type="http://schemas.openxmlformats.org/officeDocument/2006/relationships/hyperlink" Target="http://www.google.com/url?sa=i&amp;rct=j&amp;q=&amp;esrc=s&amp;source=images&amp;cd=&amp;cad=rja&amp;uact=8&amp;ved=0ahUKEwiF4LOwwrHMAhUHKCYKHVztDHEQjRwIBw&amp;url=http://www.thegazette.com/2011/01/02/gallery-legendary-career-in-retrospective-a-few-favorite-dan-gable-tales&amp;psig=AFQjCNGoLU5vR1fw0YmyJh3hAwLGB5cr4w&amp;ust=146193922646751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0.png"/><Relationship Id="rId5" Type="http://schemas.openxmlformats.org/officeDocument/2006/relationships/hyperlink" Target="http://www.google.com/url?sa=i&amp;rct=j&amp;q=&amp;esrc=s&amp;source=images&amp;cd=&amp;ved=0ahUKEwi8u_6wwbHMAhVERyYKHQjAAlkQjRwIBw&amp;url=http://fansided.com/2016/04/03/jay-wright-named-naismith-mens-college-coach-year/&amp;psig=AFQjCNHtBy3WjK5DsDr9Dqn0pbBL4MpcdA&amp;ust=1461938984126712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hyperlink" Target="https://www.google.com/url?sa=i&amp;rct=j&amp;q=&amp;esrc=s&amp;source=images&amp;cd=&amp;cad=rja&amp;uact=8&amp;ved=0ahUKEwjIoKihw7HMAhUBKiYKHULiCFMQjRwIBw&amp;url=https://twitter.com/leydenathletics&amp;psig=AFQjCNE5313I5yZpT9nUyMg2ae0RxiNzLw&amp;ust=146193950355486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3429000" y="1752600"/>
            <a:ext cx="2286000" cy="32004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</a:rPr>
              <a:t/>
            </a:r>
            <a:b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WOULD YOU FOLLOW YOU?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</a:b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en-US" sz="46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1" i="1" dirty="0" smtClean="0">
                <a:solidFill>
                  <a:schemeClr val="tx1"/>
                </a:solidFill>
              </a:rPr>
              <a:t>Drew Potthoff, CMAA</a:t>
            </a:r>
            <a:r>
              <a:rPr lang="en-US" sz="1800" dirty="0" smtClean="0">
                <a:solidFill>
                  <a:schemeClr val="tx1"/>
                </a:solidFill>
              </a:rPr>
              <a:t>	         		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hlinkClick r:id="rId2"/>
              </a:rPr>
              <a:t>dpotthoff@marian.com</a:t>
            </a:r>
            <a:r>
              <a:rPr lang="en-US" sz="1400" dirty="0" smtClean="0">
                <a:solidFill>
                  <a:schemeClr val="tx1"/>
                </a:solidFill>
              </a:rPr>
              <a:t>		            	         </a:t>
            </a:r>
            <a:endParaRPr lang="en-US" sz="1400" b="1" u="sng" dirty="0" smtClean="0">
              <a:solidFill>
                <a:srgbClr val="4716FA"/>
              </a:solidFill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815.405.3821		             		</a:t>
            </a:r>
            <a:r>
              <a:rPr lang="en-US" sz="1400" dirty="0" smtClean="0">
                <a:solidFill>
                  <a:schemeClr val="tx1"/>
                </a:solidFill>
              </a:rPr>
              <a:t>      </a:t>
            </a:r>
          </a:p>
        </p:txBody>
      </p:sp>
      <p:pic>
        <p:nvPicPr>
          <p:cNvPr id="8" name="Picture 7" descr="C:\Users\dpotthoff\AppData\Local\Microsoft\Windows\Temporary Internet Files\Content.IE5\7Z69UUYX\IADA logo-L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752600"/>
            <a:ext cx="2286000" cy="3200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6049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MANY HATS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COUNSELOR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MOTIVATOR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MEDIATOR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CHEERLEADER</a:t>
            </a:r>
            <a:endParaRPr lang="en-US" dirty="0"/>
          </a:p>
        </p:txBody>
      </p:sp>
      <p:pic>
        <p:nvPicPr>
          <p:cNvPr id="7" name="Picture 6" descr="Dave 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648200"/>
            <a:ext cx="971550" cy="1323975"/>
          </a:xfrm>
          <a:prstGeom prst="rect">
            <a:avLst/>
          </a:prstGeom>
        </p:spPr>
      </p:pic>
      <p:pic>
        <p:nvPicPr>
          <p:cNvPr id="8" name="Picture 7" descr="3286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4800600"/>
            <a:ext cx="1295400" cy="1295400"/>
          </a:xfrm>
          <a:prstGeom prst="rect">
            <a:avLst/>
          </a:prstGeom>
        </p:spPr>
      </p:pic>
      <p:pic>
        <p:nvPicPr>
          <p:cNvPr id="9" name="Picture 16" descr="Image result for rich piatche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743201" y="1752600"/>
            <a:ext cx="1600200" cy="2238375"/>
          </a:xfrm>
          <a:prstGeom prst="rect">
            <a:avLst/>
          </a:prstGeom>
        </p:spPr>
      </p:pic>
      <p:pic>
        <p:nvPicPr>
          <p:cNvPr id="10" name="Picture 24" descr="http://www.mysuburbanlife.com/_internal/cimg!0/fr0tcvquup7l7403mxsn2mzpcqjzxh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1676400"/>
            <a:ext cx="1600200" cy="15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MANY HATS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4373563"/>
          </a:xfrm>
        </p:spPr>
        <p:txBody>
          <a:bodyPr/>
          <a:lstStyle/>
          <a:p>
            <a:r>
              <a:rPr lang="en-US" dirty="0" smtClean="0"/>
              <a:t>LISTENER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/>
          <a:p>
            <a:r>
              <a:rPr lang="en-US" dirty="0" smtClean="0"/>
              <a:t>ADVISOR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MENTOR</a:t>
            </a:r>
            <a:endParaRPr lang="en-US" dirty="0"/>
          </a:p>
        </p:txBody>
      </p:sp>
      <p:pic>
        <p:nvPicPr>
          <p:cNvPr id="7" name="Picture 12" descr="http://illinoismatmen.com/wordpress/wp-content/uploads/2016/02/RichMontgomer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038600"/>
            <a:ext cx="1295400" cy="1447800"/>
          </a:xfrm>
          <a:prstGeom prst="rect">
            <a:avLst/>
          </a:prstGeom>
          <a:noFill/>
        </p:spPr>
      </p:pic>
      <p:pic>
        <p:nvPicPr>
          <p:cNvPr id="8" name="Picture 28" descr="http://www.newtrier.k12.il.us/StaffPhotos/572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447800"/>
            <a:ext cx="1295400" cy="1600200"/>
          </a:xfrm>
          <a:prstGeom prst="rect">
            <a:avLst/>
          </a:prstGeom>
          <a:noFill/>
        </p:spPr>
      </p:pic>
      <p:sp>
        <p:nvSpPr>
          <p:cNvPr id="9" name="AutoShape 22" descr="data:image/jpeg;base64,/9j/4AAQSkZJRgABAQAAAQABAAD/2wCEAAkGBxMTEhITEhMWFhUXFxgYFhgXFxUZFRsWFx4XFxYYFhYaHSggHRolGxUVITEiJSkrLi4uFx8zODMtNygtLisBCgoKBQUFDgUFDisZExkrKysrKysrKysrKysrKysrKysrKysrKysrKysrKysrKysrKysrKysrKysrKysrKysrK//AABEIAIsAZgMBIgACEQEDEQH/xAAcAAACAgMBAQAAAAAAAAAAAAAFBgQHAAECAwj/xAA4EAABAwIEBAQCCQQDAQAAAAABAAIRAwQFEiExBkFRYRMicYEHMhQjUnKRobHB4SRCYtEzgvAW/8QAFAEBAAAAAAAAAAAAAAAAAAAAAP/EABQRAQAAAAAAAAAAAAAAAAAAAAD/2gAMAwEAAhEDEQA/ALFWLS2gxYtpe4q4pp2gyiHVnDRs6N7vQHLms2m3NUc1jepMT6JZxHjiiyfDaXkbk+UewVcXl5UruNWtVLtZc4jT0aOi8jdZtGS7uUDPinHN28fVZaY7CT+aiWHxAvKJ+uLarOhEH2cP3SzVt6h/tgjpK8ajXjr3HP8AlBaNr8TLRwBfTqM67EBNeG4hSrsz0Xh7ecbj1CoelZlzTzP4T6hRcOxCvZVg+i8scDMf2nsQg+i1yQlrhDjOleU2l8UqxOUtnRzv8ekpnIQcFYuisQdLYWBbAQDOIsZbaUXVDq/amOruX4KuMKwKpcOfXuDq8kydSensjWN1Ppd4QT9VSIaAOo3KN0+gGnLogTq3DpBLi7yjTUaeq5bYOaIYWOJ5gQU9/RQRJXLLFg1AgoFa2wF4EuIE+5916OwwbGD7JlfRyzCi3DeeyBZqYexmwQy/w5jtS3t/KPX51Q6oJaQUCTe2jqDg5sthwg9xsVb3w+4pF5TdTf5a9OC5vVnJwSLi1HNTfPT8xsQg/Ct6ba8oVZ0Dg18c2O0IP5IL8WLZj23HusQbC8rusGMc48gV7IbxFc+HQLokkgD3QLNlRaCY+YmXevbojVrRMST/AO5Jf4epk5nO3Lima3eNtEHu1/uuTC96bO0LHUCNuaAfXMKPWqAhT61GRqhFzS6IBd1rKHVmQY5RKK1Wxuhd2dd9kA6/bIcP8SlcUtzGmjmnuOSYLq65df3UW1oZmOEa8gguXBa/iW1B/wBqm0rFF4Rd/RW/ZsH1GhWIDIQbiz/gJM76R17IyChvELgKbZ+0D+CBDwrxhRyyG6mNJJB5lyhVbh9N2dtw0evXumy0oZ25Y2G3RQKnCzMj2A6OOY6SZ2gHkghYdxnXbBdDwOic8OxplZragcAJiHGPZKdtgXhtaA0Q2fUjuinB9lNGo+sxvme7wwRJDBEH1OqCVjPElGjIeRO4A6JXfxwwiTQcPXZL1Snlr1g5v95joByA/JFW4a7wHVdqk+VsAgjqTyQd/wD0jHGRsdxz9l5Xty12rShNzRfkYXQ55JBbliI2PopYYWgQ0Hrm/wBoIl2AcpHUT6c152mIDMQ3WCRMRove7e+AJABOoaAFy62zO0MDmBCCyuBcSpVKRpU3edmrge/MLEt/Cq2/qLjLyZE/9gYWkFlqJijJawkSA7Udjupa4uKWdpadO/dAr4dUAJ5QT6+iJi3duDAQG7lldzXbzy2RUYkGsM8kHrVpk6TA5nmQubu4yt00ACi/SswDnuAJ2B007LxxOo3JGblqgU5JrF0TJ1H6FMbrfyghpjmOiWLqZzMO3NNeC4oKzPN8w0KCIbdh15obd5GzojeJPgEhKN/dSY5IPF5zObHVZcPALR9mZ9P9LxoP80xMGESsMKNepSpNMue6XnowaunsgeuAsN8K2FQ/PWJefu6ho/BYmJrQ0ADYAAegELEGluVpbaOQQJnErYusuxc0OHcDdRnVmMJzmSNm9e57LfEWL0aty5lIhz6DQKjhq2DuPYwgOLYea1ZrWuJEEvcPlHQT1QFL2+p1GE1Mri13sB2CXsUuS85M5ALZEbDoibcBc0+R+ZvPQb9143uDPA1pkkCGxz90CtTe5roLnGTvOiO4Be+HVkndRLnD6xg+FB6f7XhbYVX8TNoAJnfb16oGzGbyWkgpXpVJkr2L3NDwTId12B7KLbjSCNYQHeHOG6twHvpua1zYnNsZ/eE/8M8OttA5znZ6r9HO5AfZavXhSw8G2pt5uGYnmZ/hFkGSsWliAZi/EFta/wDNWaD9keZ/4BI3FPxGc9nh2QcwHR1R3zweTRyVeWjZcajiXOPMmT+JXu+SgefhrhQqWWIPiXF7RPOANdes6phw2g1tFrQZynWBoe/qs+BxBtrpp28UT6EfypTaL6VZ9AgjKSQQPmpnUH9kATGatRk1aMabt6+yFvxS5dBzDfQQIhMl3RYSYbqTB9O6HDCqRl0gdBKAFe4pUd5dBPzHt2KnUKJq0A2cuaRKhX2GNcDrq2CB1BPI9FIqvDIJDgAAN+e2/RAtP8RlQ27z8vmJ/wAeSI4ZQz1qVJo89WoA7s0EE/kCg3hmrVfUcTE5R3y/si9niNSzP0umxrzT8pD5jzenNBdeWNBsIA9BoP0WkkcP/E+0rkMrj6O87FxmmT97knam8OAc0hzTsWmQUG5WLRWIPnW3blaB6/qvRxXLjqukFl/Ay6ipd0uZDXj2EFWFxLg3jND6ZiqzVh68yw9iqY+GWJihiVEkw2oDTd76hfQRHJBUt9fZwQ0eHUGjg7cO5obUa4HbK8yI3AG2Y+uqeOOOFzWHjUI8Zu7eVRo5fe6JIbDtTPRwOhB5gjqEEF1yGQ10cxmnvG3ohV1dufmaT5dh6KTiVqM+klDqrwNzA/X0QdtOUT7R16AIjxPZGhhZzaPqVWk9gdh+CKcMYAXFtes2ANabCNfvO79Ao/xaf/S0x1qg/qgq2qNSiuBcUXdoQaFVwH2HeZh9QhTlyUFyYH8WaD2xd03U3gfMzVrj6clipkOW0DBVOsrtpXFVdMQcvqFpa9vzMIcPVusL6a4cxQXNtRrt/vYCfXYr5jfyV1fAyqXWDwTIbWcAOgidEFguCReOuHyc11Qb9YB9YwbPaNyB9qE9lR6jQTqgoa5xCm8DK4ydMseaekdU1cK8EmW3N00h29KkeX+dQdeylcL2VP6dUqeG3P4jtco/IbJ9vBqUC/c0omVWPxWfNBn3x+6tHEdiqk+KZ8lP7w/dBXy2tLYQcndYulpB/9k=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6629400" y="1447800"/>
            <a:ext cx="971550" cy="1323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14" descr="Image result for rich piatchek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1676400"/>
            <a:ext cx="1295400" cy="1676401"/>
          </a:xfrm>
          <a:prstGeom prst="rect">
            <a:avLst/>
          </a:prstGeom>
          <a:noFill/>
        </p:spPr>
      </p:pic>
      <p:pic>
        <p:nvPicPr>
          <p:cNvPr id="11" name="Picture 2" descr="http://www.mysuburbanlife.com/_internal/cimg!0/6u67usrt7722z6w4osrs4n8z4rzh54z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419600"/>
            <a:ext cx="1752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COACHING LANDSCAPE IS CHANGING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b="1" dirty="0" smtClean="0"/>
              <a:t>Support Coaches with Families</a:t>
            </a:r>
          </a:p>
          <a:p>
            <a:pPr lvl="1"/>
            <a:r>
              <a:rPr lang="en-US" dirty="0" smtClean="0"/>
              <a:t> Coaches Getting Out Earlier</a:t>
            </a:r>
          </a:p>
          <a:p>
            <a:pPr lvl="1"/>
            <a:r>
              <a:rPr lang="en-US" dirty="0" smtClean="0"/>
              <a:t>Coaching is Year Round (Like it or Not)</a:t>
            </a:r>
          </a:p>
          <a:p>
            <a:pPr lvl="2"/>
            <a:r>
              <a:rPr lang="en-US" dirty="0" smtClean="0"/>
              <a:t>Need to spend more time with their families</a:t>
            </a:r>
          </a:p>
          <a:p>
            <a:pPr lvl="2"/>
            <a:r>
              <a:rPr lang="en-US" dirty="0"/>
              <a:t>Kids are growing up faster and there is less family time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1371600" lvl="3" indent="0">
              <a:buNone/>
            </a:pPr>
            <a:endParaRPr lang="en-US" dirty="0" smtClean="0"/>
          </a:p>
          <a:p>
            <a:pPr lvl="3">
              <a:buNone/>
            </a:pPr>
            <a:endParaRPr lang="en-US" dirty="0"/>
          </a:p>
        </p:txBody>
      </p:sp>
      <p:pic>
        <p:nvPicPr>
          <p:cNvPr id="4" name="Picture 3" descr="Growing 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4114800"/>
            <a:ext cx="2247900" cy="224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SHOW SOME CHUTZPA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b="1" dirty="0" smtClean="0">
                <a:latin typeface="+mj-lt"/>
              </a:rPr>
              <a:t>Leadership </a:t>
            </a:r>
            <a:r>
              <a:rPr lang="en-US" sz="3600" b="1" dirty="0">
                <a:latin typeface="+mj-lt"/>
              </a:rPr>
              <a:t>absent courage is a farce.</a:t>
            </a:r>
          </a:p>
          <a:p>
            <a:pPr marL="1371600" lvl="3" indent="0">
              <a:buNone/>
            </a:pPr>
            <a:r>
              <a:rPr lang="en-US" sz="3200" dirty="0" smtClean="0">
                <a:latin typeface="+mj-lt"/>
              </a:rPr>
              <a:t>Be Out Front – Fight For Your People</a:t>
            </a:r>
          </a:p>
          <a:p>
            <a:pPr marL="1371600" lvl="3" indent="0">
              <a:buNone/>
            </a:pPr>
            <a:r>
              <a:rPr lang="en-US" sz="3200" dirty="0" smtClean="0">
                <a:latin typeface="+mj-lt"/>
              </a:rPr>
              <a:t>Don’t Cave In To “That” Parent</a:t>
            </a:r>
          </a:p>
          <a:p>
            <a:pPr marL="1371600" lvl="3" indent="0">
              <a:buNone/>
            </a:pPr>
            <a:r>
              <a:rPr lang="en-US" sz="3200" dirty="0" smtClean="0">
                <a:latin typeface="+mj-lt"/>
              </a:rPr>
              <a:t>Time and Place</a:t>
            </a:r>
          </a:p>
          <a:p>
            <a:pPr marL="1371600" lvl="3" indent="0">
              <a:buNone/>
            </a:pPr>
            <a:r>
              <a:rPr lang="en-US" sz="3200" dirty="0" smtClean="0">
                <a:latin typeface="+mj-lt"/>
              </a:rPr>
              <a:t>“Script” Before Difficult Conversation</a:t>
            </a:r>
          </a:p>
          <a:p>
            <a:pPr marL="1371600" lvl="3" indent="0">
              <a:buNone/>
            </a:pPr>
            <a:r>
              <a:rPr lang="en-US" sz="3200" dirty="0" smtClean="0">
                <a:latin typeface="+mj-lt"/>
              </a:rPr>
              <a:t>Be Yourself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11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Summer Homework!</a:t>
            </a:r>
            <a:endParaRPr lang="en-US" dirty="0"/>
          </a:p>
        </p:txBody>
      </p:sp>
      <p:pic>
        <p:nvPicPr>
          <p:cNvPr id="5" name="Content Placeholder 4" descr="You win in the locker ro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2362200"/>
            <a:ext cx="1676400" cy="2971800"/>
          </a:xfrm>
          <a:prstGeom prst="rect">
            <a:avLst/>
          </a:prstGeom>
        </p:spPr>
      </p:pic>
      <p:pic>
        <p:nvPicPr>
          <p:cNvPr id="6" name="Picture 5" descr="Hard H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371600"/>
            <a:ext cx="1847850" cy="2895600"/>
          </a:xfrm>
          <a:prstGeom prst="rect">
            <a:avLst/>
          </a:prstGeom>
        </p:spPr>
      </p:pic>
      <p:pic>
        <p:nvPicPr>
          <p:cNvPr id="13314" name="Picture 2" descr="http://t0.gstatic.com/images?q=tbn:ANd9GcSOKrtJrv3pc6-UkiHG-lt1XucsuISA6Egc944l1vZptZLh1Hd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524000"/>
            <a:ext cx="1905000" cy="2895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4495800"/>
            <a:ext cx="26435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“Competitive Leadership”</a:t>
            </a:r>
          </a:p>
          <a:p>
            <a:r>
              <a:rPr lang="en-US" sz="1600" b="1" i="1" dirty="0" smtClean="0"/>
              <a:t>                   by Brian </a:t>
            </a:r>
            <a:r>
              <a:rPr lang="en-US" sz="1600" b="1" i="1" dirty="0" err="1" smtClean="0"/>
              <a:t>Billick</a:t>
            </a:r>
            <a:endParaRPr lang="en-US" sz="1600" b="1" i="1" dirty="0"/>
          </a:p>
        </p:txBody>
      </p:sp>
      <p:sp>
        <p:nvSpPr>
          <p:cNvPr id="9" name="Rectangle 8"/>
          <p:cNvSpPr/>
          <p:nvPr/>
        </p:nvSpPr>
        <p:spPr>
          <a:xfrm>
            <a:off x="6477000" y="4419600"/>
            <a:ext cx="243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“The Hard Hat”</a:t>
            </a:r>
          </a:p>
          <a:p>
            <a:pPr>
              <a:buNone/>
            </a:pPr>
            <a:r>
              <a:rPr lang="en-US" b="1" dirty="0" smtClean="0"/>
              <a:t>                   </a:t>
            </a:r>
            <a:r>
              <a:rPr lang="en-US" sz="1600" b="1" i="1" dirty="0" smtClean="0"/>
              <a:t>by Jon Gordon</a:t>
            </a:r>
            <a:endParaRPr lang="en-US" sz="16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2895600" y="55626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“You Win in the Locker Room First”</a:t>
            </a:r>
          </a:p>
          <a:p>
            <a:pPr>
              <a:buNone/>
            </a:pPr>
            <a:r>
              <a:rPr lang="en-US" b="1" i="1" dirty="0" smtClean="0"/>
              <a:t>                                     </a:t>
            </a:r>
            <a:r>
              <a:rPr lang="en-US" sz="1600" b="1" i="1" dirty="0" smtClean="0"/>
              <a:t>by Jon Gordon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8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WHAT CAN YOU CONTROL?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Berlin Sans FB Demi" panose="020E0802020502020306" pitchFamily="34" charset="0"/>
              </a:rPr>
              <a:t>Every day you can control:</a:t>
            </a:r>
          </a:p>
          <a:p>
            <a:pPr algn="ctr">
              <a:buNone/>
            </a:pPr>
            <a:r>
              <a:rPr lang="en-US" dirty="0" smtClean="0">
                <a:latin typeface="Berlin Sans FB Demi" panose="020E0802020502020306" pitchFamily="34" charset="0"/>
              </a:rPr>
              <a:t>Your Effort</a:t>
            </a:r>
          </a:p>
          <a:p>
            <a:pPr algn="ctr">
              <a:buNone/>
            </a:pPr>
            <a:r>
              <a:rPr lang="en-US" dirty="0" smtClean="0">
                <a:latin typeface="Berlin Sans FB Demi" panose="020E0802020502020306" pitchFamily="34" charset="0"/>
              </a:rPr>
              <a:t>Your Energy</a:t>
            </a:r>
          </a:p>
          <a:p>
            <a:pPr lvl="1">
              <a:buNone/>
            </a:pPr>
            <a:endParaRPr lang="en-US" dirty="0" smtClean="0">
              <a:latin typeface="Berlin Sans FB Demi" panose="020E0802020502020306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Berlin Sans FB Demi" panose="020E0802020502020306" pitchFamily="34" charset="0"/>
              </a:rPr>
              <a:t> </a:t>
            </a:r>
            <a:r>
              <a:rPr lang="en-US" sz="2400" dirty="0" smtClean="0">
                <a:latin typeface="Berlin Sans FB Demi" panose="020E0802020502020306" pitchFamily="34" charset="0"/>
              </a:rPr>
              <a:t>Positive Energy- “Coach Up” Everyday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Berlin Sans FB Demi" panose="020E0802020502020306" pitchFamily="34" charset="0"/>
              </a:rPr>
              <a:t> Get out of the office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Berlin Sans FB Demi" panose="020E0802020502020306" pitchFamily="34" charset="0"/>
              </a:rPr>
              <a:t> Walk out to </a:t>
            </a:r>
            <a:r>
              <a:rPr lang="en-US" sz="2400" dirty="0">
                <a:latin typeface="Berlin Sans FB Demi" panose="020E0802020502020306" pitchFamily="34" charset="0"/>
              </a:rPr>
              <a:t>p</a:t>
            </a:r>
            <a:r>
              <a:rPr lang="en-US" sz="2400" dirty="0" smtClean="0">
                <a:latin typeface="Berlin Sans FB Demi" panose="020E0802020502020306" pitchFamily="34" charset="0"/>
              </a:rPr>
              <a:t>ractice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Berlin Sans FB Demi" panose="020E0802020502020306" pitchFamily="34" charset="0"/>
              </a:rPr>
              <a:t> Be Visible – Before and </a:t>
            </a:r>
            <a:r>
              <a:rPr lang="en-US" sz="2400" dirty="0">
                <a:latin typeface="Berlin Sans FB Demi" panose="020E0802020502020306" pitchFamily="34" charset="0"/>
              </a:rPr>
              <a:t>AFTER </a:t>
            </a:r>
            <a:r>
              <a:rPr lang="en-US" sz="2400" dirty="0" smtClean="0">
                <a:latin typeface="Berlin Sans FB Demi" panose="020E0802020502020306" pitchFamily="34" charset="0"/>
              </a:rPr>
              <a:t>Events</a:t>
            </a:r>
            <a:endParaRPr lang="en-US" sz="2400" dirty="0">
              <a:latin typeface="Berlin Sans FB Demi" panose="020E08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76200" y="152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Berlin Sans FB Demi" panose="020E0802020502020306" pitchFamily="34" charset="0"/>
              </a:rPr>
              <a:t>WHAT WILL YOU BE REMEMBERED FOR?</a:t>
            </a:r>
            <a:endParaRPr lang="en-US" sz="4000" b="1" dirty="0">
              <a:latin typeface="Berlin Sans FB Demi" panose="020E0802020502020306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https://www.youtube.com/watch?v=eRaTpTVTENU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3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810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WOULD YOU FOLLOW YOU?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https://www.youtube.com/watch?v=knYelygG1fI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Berlin Sans FB Demi" panose="020E0802020502020306" pitchFamily="34" charset="0"/>
              </a:rPr>
              <a:t>“One dog barks at a squirrel and a hundred dogs bark at the bark.”</a:t>
            </a:r>
            <a:endParaRPr lang="en-US" dirty="0">
              <a:latin typeface="Berlin Sans FB Demi" panose="020E0802020502020306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4537710" cy="21313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600"/>
            <a:ext cx="3200400" cy="21313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86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PERCEPTION = REALITY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lin Sans FB Demi" panose="020E0802020502020306" pitchFamily="34" charset="0"/>
              </a:rPr>
              <a:t>The way we perceive things may not always be reality.</a:t>
            </a:r>
          </a:p>
          <a:p>
            <a:pPr marL="0" indent="0">
              <a:buNone/>
            </a:pPr>
            <a:endParaRPr lang="en-US" dirty="0" smtClean="0">
              <a:latin typeface="Berlin Sans FB Demi" panose="020E0802020502020306" pitchFamily="34" charset="0"/>
            </a:endParaRPr>
          </a:p>
          <a:p>
            <a:r>
              <a:rPr lang="en-US" dirty="0" smtClean="0">
                <a:latin typeface="Berlin Sans FB Demi" panose="020E0802020502020306" pitchFamily="34" charset="0"/>
              </a:rPr>
              <a:t>May think we know the kind of leader we are</a:t>
            </a:r>
          </a:p>
          <a:p>
            <a:pPr marL="0" indent="0">
              <a:buNone/>
            </a:pPr>
            <a:endParaRPr lang="en-US" dirty="0" smtClean="0">
              <a:latin typeface="Berlin Sans FB Demi" panose="020E0802020502020306" pitchFamily="34" charset="0"/>
            </a:endParaRPr>
          </a:p>
          <a:p>
            <a:r>
              <a:rPr lang="en-US" dirty="0" smtClean="0">
                <a:latin typeface="Berlin Sans FB Demi" panose="020E0802020502020306" pitchFamily="34" charset="0"/>
              </a:rPr>
              <a:t>Challenge you to examine yourself today and every day </a:t>
            </a:r>
          </a:p>
          <a:p>
            <a:pPr marL="0" indent="0">
              <a:buNone/>
            </a:pPr>
            <a:endParaRPr lang="en-US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06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COUNT THE LETTER “F”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FINISHED </a:t>
            </a:r>
            <a:r>
              <a:rPr lang="en-US" dirty="0"/>
              <a:t>FILES ARE THE RESULT </a:t>
            </a:r>
            <a:br>
              <a:rPr lang="en-US" dirty="0"/>
            </a:br>
            <a:r>
              <a:rPr lang="en-US" dirty="0"/>
              <a:t>OF YEARS OF SCIENTIFIC STUDY</a:t>
            </a:r>
            <a:br>
              <a:rPr lang="en-US" dirty="0"/>
            </a:br>
            <a:r>
              <a:rPr lang="en-US" dirty="0"/>
              <a:t>COMBINED WITH THE EXPERIENCE</a:t>
            </a:r>
            <a:br>
              <a:rPr lang="en-US" dirty="0"/>
            </a:br>
            <a:r>
              <a:rPr lang="en-US" dirty="0"/>
              <a:t>OF MANY YEARS OF EXPERTS.</a:t>
            </a:r>
          </a:p>
        </p:txBody>
      </p:sp>
    </p:spTree>
    <p:extLst>
      <p:ext uri="{BB962C8B-B14F-4D97-AF65-F5344CB8AC3E}">
        <p14:creationId xmlns:p14="http://schemas.microsoft.com/office/powerpoint/2010/main" val="72136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INISHED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ILES ARE THE RESULT 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YEARS 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SCIENTI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 STUDY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COMBINED WITH THE EXPERIENCE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MANY YEARS 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EXPERTS.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LEADERSHIP STYLES</a:t>
            </a:r>
            <a:endParaRPr lang="en-US" dirty="0"/>
          </a:p>
        </p:txBody>
      </p:sp>
      <p:pic>
        <p:nvPicPr>
          <p:cNvPr id="4" name="Content Placeholder 3" descr="Leadership-Style-Strength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The Good, The Bad, &amp; The Ugly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848600" cy="639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  <a:hlinkClick r:id="rId2"/>
              </a:rPr>
              <a:t>https://www.youtube.com/watch?v=AFa1-kciCb4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b="1" dirty="0" smtClean="0"/>
          </a:p>
          <a:p>
            <a:r>
              <a:rPr lang="en-US" b="1" dirty="0" smtClean="0"/>
              <a:t>“Seat of the Pants” Leader</a:t>
            </a:r>
          </a:p>
          <a:p>
            <a:pPr lvl="1"/>
            <a:r>
              <a:rPr lang="en-US" dirty="0" smtClean="0"/>
              <a:t>Leaders </a:t>
            </a:r>
            <a:r>
              <a:rPr lang="en-US" dirty="0"/>
              <a:t>who can’t see it, 	probably won’t find it: 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“Imposter” Leader:</a:t>
            </a:r>
            <a:endParaRPr lang="en-US" b="1" dirty="0"/>
          </a:p>
          <a:p>
            <a:pPr lvl="1"/>
            <a:r>
              <a:rPr lang="en-US" dirty="0" smtClean="0"/>
              <a:t>When leaders fail to lead themselves: </a:t>
            </a:r>
          </a:p>
          <a:p>
            <a:endParaRPr lang="en-US" b="1" dirty="0" smtClean="0"/>
          </a:p>
          <a:p>
            <a:r>
              <a:rPr lang="en-US" b="1" dirty="0" smtClean="0"/>
              <a:t>“Narcissistic” Leader:</a:t>
            </a:r>
          </a:p>
          <a:p>
            <a:pPr lvl="1"/>
            <a:r>
              <a:rPr lang="en-US" dirty="0"/>
              <a:t>It’s all about </a:t>
            </a:r>
            <a:r>
              <a:rPr lang="en-US" dirty="0" smtClean="0"/>
              <a:t>themselves:</a:t>
            </a:r>
          </a:p>
          <a:p>
            <a:pPr lvl="1"/>
            <a:r>
              <a:rPr lang="en-US" dirty="0" smtClean="0"/>
              <a:t>Beware </a:t>
            </a:r>
            <a:r>
              <a:rPr lang="en-US" dirty="0"/>
              <a:t>the know-it-all: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41775" cy="3886200"/>
          </a:xfrm>
        </p:spPr>
        <p:txBody>
          <a:bodyPr>
            <a:normAutofit fontScale="92500" lnSpcReduction="10000"/>
          </a:bodyPr>
          <a:lstStyle/>
          <a:p>
            <a:endParaRPr lang="en-US" b="1" dirty="0" smtClean="0"/>
          </a:p>
          <a:p>
            <a:r>
              <a:rPr lang="en-US" b="1" dirty="0" smtClean="0"/>
              <a:t>“Strategic” Leader</a:t>
            </a:r>
          </a:p>
          <a:p>
            <a:pPr lvl="1"/>
            <a:r>
              <a:rPr lang="en-US" dirty="0" smtClean="0"/>
              <a:t>Clearly Articulated Vision: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 smtClean="0"/>
              <a:t>“Walk the Walk” Leader:</a:t>
            </a:r>
          </a:p>
          <a:p>
            <a:pPr lvl="1"/>
            <a:r>
              <a:rPr lang="en-US" b="1" dirty="0" smtClean="0"/>
              <a:t>Lead By Example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“Considerate” Leader:</a:t>
            </a:r>
          </a:p>
          <a:p>
            <a:pPr lvl="1"/>
            <a:r>
              <a:rPr lang="en-US" b="1" dirty="0" smtClean="0"/>
              <a:t>Listen</a:t>
            </a:r>
          </a:p>
          <a:p>
            <a:pPr lvl="1"/>
            <a:r>
              <a:rPr lang="en-US" b="1" dirty="0" smtClean="0"/>
              <a:t>Empathize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The Good, The Bad, &amp; The Ugly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2362199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ttps://lifeexaminations.files.wordpress.com/2011/04/images-13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219200"/>
            <a:ext cx="1743075" cy="2286001"/>
          </a:xfrm>
          <a:prstGeom prst="rect">
            <a:avLst/>
          </a:prstGeom>
          <a:noFill/>
        </p:spPr>
      </p:pic>
      <p:sp>
        <p:nvSpPr>
          <p:cNvPr id="7176" name="AutoShape 8" descr="Image result for ncaa basketball champions 2016 coach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8" name="Picture 10" descr="http://cdn.fansided.com/wp-content/blogs.dir/229/files/2016/04/jay-wright-ncaa-basketball-ncaa-tournament-south-regional-kansas-vs-villanova-850x56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962400"/>
            <a:ext cx="2286000" cy="2209800"/>
          </a:xfrm>
          <a:prstGeom prst="rect">
            <a:avLst/>
          </a:prstGeom>
          <a:noFill/>
        </p:spPr>
      </p:pic>
      <p:pic>
        <p:nvPicPr>
          <p:cNvPr id="7180" name="Picture 12" descr="http://www.thegazette.com/storyimage/GA/20110102/NEWS/301029989/AR/0/AR-301029989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4114800"/>
            <a:ext cx="2057400" cy="1828800"/>
          </a:xfrm>
          <a:prstGeom prst="rect">
            <a:avLst/>
          </a:prstGeom>
          <a:noFill/>
        </p:spPr>
      </p:pic>
      <p:pic>
        <p:nvPicPr>
          <p:cNvPr id="7182" name="Picture 14" descr="https://pbs.twimg.com/profile_images/629302572239597568/v_x-iGU4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4267200"/>
            <a:ext cx="1524000" cy="1600200"/>
          </a:xfrm>
          <a:prstGeom prst="rect">
            <a:avLst/>
          </a:prstGeom>
          <a:noFill/>
        </p:spPr>
      </p:pic>
      <p:pic>
        <p:nvPicPr>
          <p:cNvPr id="15" name="Picture 14" descr="untitle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553200" y="1600200"/>
            <a:ext cx="2057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</TotalTime>
  <Words>312</Words>
  <Application>Microsoft Office PowerPoint</Application>
  <PresentationFormat>On-screen Show (4:3)</PresentationFormat>
  <Paragraphs>121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WOULD YOU FOLLOW YOU? </vt:lpstr>
      <vt:lpstr>PowerPoint Presentation</vt:lpstr>
      <vt:lpstr>PowerPoint Presentation</vt:lpstr>
      <vt:lpstr>PERCEPTION = REALITY</vt:lpstr>
      <vt:lpstr>COUNT THE LETTER “F”</vt:lpstr>
      <vt:lpstr>PowerPoint Presentation</vt:lpstr>
      <vt:lpstr> LEADERSHIP STYLES</vt:lpstr>
      <vt:lpstr>The Good, The Bad, &amp; The Ugly</vt:lpstr>
      <vt:lpstr>The Good, The Bad, &amp; The Ugly</vt:lpstr>
      <vt:lpstr>MANY HATS</vt:lpstr>
      <vt:lpstr>MANY HATS</vt:lpstr>
      <vt:lpstr>COACHING LANDSCAPE IS CHANGING</vt:lpstr>
      <vt:lpstr>SHOW SOME CHUTZPA</vt:lpstr>
      <vt:lpstr>Summer Homework!</vt:lpstr>
      <vt:lpstr>WHAT CAN YOU CONTROL?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dpotthoff</dc:creator>
  <cp:lastModifiedBy>User</cp:lastModifiedBy>
  <cp:revision>110</cp:revision>
  <cp:lastPrinted>2015-08-09T22:09:57Z</cp:lastPrinted>
  <dcterms:created xsi:type="dcterms:W3CDTF">2015-07-23T15:46:40Z</dcterms:created>
  <dcterms:modified xsi:type="dcterms:W3CDTF">2016-04-30T20:18:49Z</dcterms:modified>
</cp:coreProperties>
</file>